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4"/>
  </p:notesMasterIdLst>
  <p:handoutMasterIdLst>
    <p:handoutMasterId r:id="rId55"/>
  </p:handoutMasterIdLst>
  <p:sldIdLst>
    <p:sldId id="473" r:id="rId2"/>
    <p:sldId id="496" r:id="rId3"/>
    <p:sldId id="300" r:id="rId4"/>
    <p:sldId id="395" r:id="rId5"/>
    <p:sldId id="621" r:id="rId6"/>
    <p:sldId id="301" r:id="rId7"/>
    <p:sldId id="390" r:id="rId8"/>
    <p:sldId id="302" r:id="rId9"/>
    <p:sldId id="305" r:id="rId10"/>
    <p:sldId id="391" r:id="rId11"/>
    <p:sldId id="303" r:id="rId12"/>
    <p:sldId id="304" r:id="rId13"/>
    <p:sldId id="306" r:id="rId14"/>
    <p:sldId id="307" r:id="rId15"/>
    <p:sldId id="308" r:id="rId16"/>
    <p:sldId id="317" r:id="rId17"/>
    <p:sldId id="388" r:id="rId18"/>
    <p:sldId id="389" r:id="rId19"/>
    <p:sldId id="393" r:id="rId20"/>
    <p:sldId id="619" r:id="rId21"/>
    <p:sldId id="620" r:id="rId22"/>
    <p:sldId id="528" r:id="rId23"/>
    <p:sldId id="526" r:id="rId24"/>
    <p:sldId id="527" r:id="rId25"/>
    <p:sldId id="525" r:id="rId26"/>
    <p:sldId id="529" r:id="rId27"/>
    <p:sldId id="406" r:id="rId28"/>
    <p:sldId id="397" r:id="rId29"/>
    <p:sldId id="398" r:id="rId30"/>
    <p:sldId id="313" r:id="rId31"/>
    <p:sldId id="396" r:id="rId32"/>
    <p:sldId id="399" r:id="rId33"/>
    <p:sldId id="400" r:id="rId34"/>
    <p:sldId id="392" r:id="rId35"/>
    <p:sldId id="309" r:id="rId36"/>
    <p:sldId id="312" r:id="rId37"/>
    <p:sldId id="310" r:id="rId38"/>
    <p:sldId id="387" r:id="rId39"/>
    <p:sldId id="311" r:id="rId40"/>
    <p:sldId id="315" r:id="rId41"/>
    <p:sldId id="314" r:id="rId42"/>
    <p:sldId id="316" r:id="rId43"/>
    <p:sldId id="394" r:id="rId44"/>
    <p:sldId id="403" r:id="rId45"/>
    <p:sldId id="402" r:id="rId46"/>
    <p:sldId id="404" r:id="rId47"/>
    <p:sldId id="405" r:id="rId48"/>
    <p:sldId id="381" r:id="rId49"/>
    <p:sldId id="382" r:id="rId50"/>
    <p:sldId id="383" r:id="rId51"/>
    <p:sldId id="384" r:id="rId52"/>
    <p:sldId id="385" r:id="rId53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1-00 : Introduction" id="{DFB51BDA-CBA7-4221-BE2C-7E05B6FA6731}">
          <p14:sldIdLst>
            <p14:sldId id="473"/>
            <p14:sldId id="496"/>
            <p14:sldId id="300"/>
            <p14:sldId id="395"/>
            <p14:sldId id="621"/>
            <p14:sldId id="301"/>
            <p14:sldId id="390"/>
            <p14:sldId id="302"/>
            <p14:sldId id="305"/>
          </p14:sldIdLst>
        </p14:section>
        <p14:section name="21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21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21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21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21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21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139" d="100"/>
          <a:sy n="139" d="100"/>
        </p:scale>
        <p:origin x="324" y="3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07-01-26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07-01-26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07-01-26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07-01-26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07-01-26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07-01-26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07-01-26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07-01-26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07-01-26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ya748svA7A?si=U7Mgh0yg5-fgRE3b" TargetMode="External"/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W_irrNC6hQ?si=NIazdhc6Dywlhjwx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515" y="841772"/>
            <a:ext cx="6075485" cy="17907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2400" dirty="0"/>
              <a:t>Enseignement supérieur économique de type court</a:t>
            </a:r>
          </a:p>
          <a:p>
            <a:r>
              <a:rPr lang="fr-BE" sz="2400" dirty="0"/>
              <a:t>Code FWB : 7525 21 </a:t>
            </a:r>
            <a:r>
              <a:rPr lang="fr-BE" sz="2400" err="1"/>
              <a:t>U32</a:t>
            </a:r>
            <a:r>
              <a:rPr lang="fr-BE" sz="2400"/>
              <a:t> D3</a:t>
            </a:r>
            <a:endParaRPr lang="fr-BE" sz="2400" dirty="0"/>
          </a:p>
          <a:p>
            <a:r>
              <a:rPr lang="fr-BE" sz="2400" dirty="0"/>
              <a:t>Code ISFCE </a:t>
            </a:r>
            <a:r>
              <a:rPr lang="fr-BE" sz="2400"/>
              <a:t>: 4IPO3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7" y="217014"/>
            <a:ext cx="1255918" cy="12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21-03-01-sample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565832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fr-BE" sz="15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  <a:p>
            <a:r>
              <a:rPr lang="fr-BE">
                <a:sym typeface="Calibri"/>
              </a:rPr>
              <a:t>écran unique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/>
              <a:t>13</a:t>
            </a:r>
            <a:r>
              <a:rPr lang="fr-BE" dirty="0"/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262" y="4027508"/>
            <a:ext cx="43511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(desktop, un seul écran)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>
                <a:solidFill>
                  <a:schemeClr val="accent2"/>
                </a:solidFill>
              </a:rPr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>
                <a:solidFill>
                  <a:schemeClr val="accent1"/>
                </a:solidFill>
              </a:rPr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</a:t>
            </a:r>
            <a:endParaRPr lang="fr-BE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21-07-12-event.py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21-07-13-gui_dynamique.py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21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21-07-17-KeyBinding_sample.py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21-07-35-multiple_windows.zip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21-13-11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21-13-11_balle_start.py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21.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21-03 : widgets de base</a:t>
            </a:r>
          </a:p>
          <a:p>
            <a:r>
              <a:rPr lang="fr-BE"/>
              <a:t>21-05 : Model View Controller</a:t>
            </a:r>
          </a:p>
          <a:p>
            <a:r>
              <a:rPr lang="fr-BE"/>
              <a:t>21-07 : widgets avancés</a:t>
            </a:r>
          </a:p>
          <a:p>
            <a:r>
              <a:rPr lang="fr-BE"/>
              <a:t>21-13 : widgets animés</a:t>
            </a:r>
          </a:p>
          <a:p>
            <a:r>
              <a:rPr lang="fr-BE"/>
              <a:t>21-23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21-23-11-database_label_grid.py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45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21-23-13-database_treeview.py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46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16F4-6DBC-454E-C4B7-C9BF87B7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78C1F-16E7-20AF-702B-CF3E17B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8223-7ED4-E772-2AAD-F7C93CC6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</a:t>
            </a:r>
            <a:r>
              <a:rPr lang="fr-BE"/>
              <a:t>code : MVC</a:t>
            </a:r>
            <a:endParaRPr lang="fr-BE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1DE9FE-4C12-F40C-51DE-DBFE025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54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Quelques références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i="1">
                <a:hlinkClick r:id="rId2"/>
              </a:rPr>
              <a:t>Apprendre à programmer avec Python</a:t>
            </a:r>
            <a:endParaRPr lang="fr-BE" i="1"/>
          </a:p>
          <a:p>
            <a:pPr lvl="1"/>
            <a:r>
              <a:rPr lang="fr-BE"/>
              <a:t>Utilisation de fenêtres et de graphismes</a:t>
            </a:r>
          </a:p>
          <a:p>
            <a:r>
              <a:rPr lang="fr-BE" i="1">
                <a:hlinkClick r:id="rId3"/>
              </a:rPr>
              <a:t>Des interfaces graphiques modernes avec Python</a:t>
            </a:r>
            <a:endParaRPr lang="fr-BE" i="1"/>
          </a:p>
          <a:p>
            <a:pPr lvl="1"/>
            <a:r>
              <a:rPr lang="fr-BE"/>
              <a:t>Utilisation de CustomTkinter (CTk)</a:t>
            </a:r>
          </a:p>
          <a:p>
            <a:r>
              <a:rPr lang="fr-BE" i="1">
                <a:hlinkClick r:id="rId4"/>
              </a:rPr>
              <a:t>Pourquoi le design 'bordélique' des apps chinoises est en fait brillant</a:t>
            </a:r>
            <a:endParaRPr lang="fr-BE" i="1"/>
          </a:p>
          <a:p>
            <a:pPr lvl="1"/>
            <a:r>
              <a:rPr lang="fr-BE"/>
              <a:t>GUI, psychologie, sociologie, Occident vs 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31042</TotalTime>
  <Words>1912</Words>
  <Application>Microsoft Office PowerPoint</Application>
  <PresentationFormat>Affichage à l'écran (16:9)</PresentationFormat>
  <Paragraphs>357</Paragraphs>
  <Slides>52</Slides>
  <Notes>7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  <vt:variant>
        <vt:lpstr>Diaporamas personnalisés</vt:lpstr>
      </vt:variant>
      <vt:variant>
        <vt:i4>1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21 : Graphical User Interface (GUI)</vt:lpstr>
      <vt:lpstr>21. Graphical User Interface (GUI)</vt:lpstr>
      <vt:lpstr>Principes généraux</vt:lpstr>
      <vt:lpstr>Quelques références …</vt:lpstr>
      <vt:lpstr>Programmation événementielle</vt:lpstr>
      <vt:lpstr>Programmation événementielle</vt:lpstr>
      <vt:lpstr>Callback : "Command"</vt:lpstr>
      <vt:lpstr>Chapitre 21-03 : widgets de base </vt:lpstr>
      <vt:lpstr>Principaux  Widgets de  Tkinter</vt:lpstr>
      <vt:lpstr>Exemples de GUI </vt:lpstr>
      <vt:lpstr>Exo 21-03-01 : architecture générale</vt:lpstr>
      <vt:lpstr>Exo 21-03-01 : architecture générale</vt:lpstr>
      <vt:lpstr>Exo 21-03-02 : la calculatrice</vt:lpstr>
      <vt:lpstr>Exo 21-03-03 : le convertisseur d'adresse IP</vt:lpstr>
      <vt:lpstr>Exo 21-03-04 : combobox, sample</vt:lpstr>
      <vt:lpstr>Exo 21-03-05 : listbox, sample</vt:lpstr>
      <vt:lpstr>Chapitre 21-05 : Model View Controller</vt:lpstr>
      <vt:lpstr>Architecture MVC (desktop, un seul écran)</vt:lpstr>
      <vt:lpstr>Architecture MVC (desktop)</vt:lpstr>
      <vt:lpstr>Model</vt:lpstr>
      <vt:lpstr>View</vt:lpstr>
      <vt:lpstr>Controller</vt:lpstr>
      <vt:lpstr>Avantages</vt:lpstr>
      <vt:lpstr>Inconvénients</vt:lpstr>
      <vt:lpstr>Chapitre 21-07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21-13 : widgets animés</vt:lpstr>
      <vt:lpstr>Exo 21-13-11 : la balle mouvante</vt:lpstr>
      <vt:lpstr>Exo 21-13-21 : la balle en POO</vt:lpstr>
      <vt:lpstr>Exo 21-13-24 : la balle en mode "grille" (1/2)</vt:lpstr>
      <vt:lpstr>Exo 21-13-24 : la balle en mode "grille" (1/2)</vt:lpstr>
      <vt:lpstr>Exo 21-13-31 : la balle automatique (1/2)</vt:lpstr>
      <vt:lpstr>Exo 21-13-31 : la balle automatique (2/2)</vt:lpstr>
      <vt:lpstr>Exo 21-13-41 : deux balles</vt:lpstr>
      <vt:lpstr>Exo 21-13-51 : plusieurs balles</vt:lpstr>
      <vt:lpstr>Exo 21-13-69 : la balle mouvante</vt:lpstr>
      <vt:lpstr>Chapitre 21-23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531</cp:revision>
  <cp:lastPrinted>2018-05-08T09:14:33Z</cp:lastPrinted>
  <dcterms:created xsi:type="dcterms:W3CDTF">2017-05-21T15:22:48Z</dcterms:created>
  <dcterms:modified xsi:type="dcterms:W3CDTF">2026-01-07T12:31:26Z</dcterms:modified>
</cp:coreProperties>
</file>